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13"/>
  </p:notesMasterIdLst>
  <p:sldIdLst>
    <p:sldId id="274" r:id="rId2"/>
    <p:sldId id="275" r:id="rId3"/>
    <p:sldId id="266" r:id="rId4"/>
    <p:sldId id="257" r:id="rId5"/>
    <p:sldId id="276" r:id="rId6"/>
    <p:sldId id="259" r:id="rId7"/>
    <p:sldId id="268" r:id="rId8"/>
    <p:sldId id="271" r:id="rId9"/>
    <p:sldId id="272" r:id="rId10"/>
    <p:sldId id="267" r:id="rId11"/>
    <p:sldId id="27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582533-35F5-45CA-9E6A-8401A811949E}" type="datetimeFigureOut">
              <a:rPr lang="en-US" smtClean="0"/>
              <a:pPr/>
              <a:t>12/4/2011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A87FB3-AD90-4EF6-B924-10E166075F2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grandin.com/inc/visual.thinking.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Pervasive Developmental Disorders (or PDD) is a medical diagnosis. The term</a:t>
            </a:r>
            <a:r>
              <a:rPr lang="en-US" sz="1200" i="1" kern="1200" dirty="0" smtClean="0">
                <a:solidFill>
                  <a:schemeClr val="tx1"/>
                </a:solidFill>
                <a:latin typeface="+mn-lt"/>
                <a:ea typeface="+mn-ea"/>
                <a:cs typeface="+mn-cs"/>
              </a:rPr>
              <a:t> Pervasive Developmental Disorders </a:t>
            </a:r>
            <a:r>
              <a:rPr lang="en-US" sz="1200" kern="1200" dirty="0" smtClean="0">
                <a:solidFill>
                  <a:schemeClr val="tx1"/>
                </a:solidFill>
                <a:latin typeface="+mn-lt"/>
                <a:ea typeface="+mn-ea"/>
                <a:cs typeface="+mn-cs"/>
              </a:rPr>
              <a:t>was first used in the 1980s to describe a class of disorders with similar symptoms or characteristics. </a:t>
            </a:r>
          </a:p>
          <a:p>
            <a:r>
              <a:rPr lang="en-US" sz="1200" b="1" kern="1200" dirty="0" smtClean="0">
                <a:solidFill>
                  <a:schemeClr val="tx1"/>
                </a:solidFill>
                <a:latin typeface="+mn-lt"/>
                <a:ea typeface="+mn-ea"/>
                <a:cs typeface="+mn-cs"/>
              </a:rPr>
              <a:t>Quote</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 The term PDD occasionally causes some confusion, because one of the disorders underneath the umbrella has a very similar name---PDD-NOS (Pervasive Developmental Disorder Not Otherwise Specified). As a result, PDD and PDD-NOS are sometimes used interchangeably. A doctor, for example, may tell a parent that his or her child has PDD. This may stir up confusion further down the diagnostic and treatment road, because PDD actually refers to the overall category of disorders. It\u0027s not a diagnostic label. Some doctors, however, are hesitant to diagnose very young children with a specific type of PDD, such as Autistic Disorder or </a:t>
            </a:r>
            <a:r>
              <a:rPr lang="en-US" sz="1200" i="1" kern="1200" dirty="0" err="1" smtClean="0">
                <a:solidFill>
                  <a:schemeClr val="tx1"/>
                </a:solidFill>
                <a:latin typeface="+mn-lt"/>
                <a:ea typeface="+mn-ea"/>
                <a:cs typeface="+mn-cs"/>
              </a:rPr>
              <a:t>Asperger</a:t>
            </a:r>
            <a:r>
              <a:rPr lang="en-US" sz="1200" i="1" kern="1200" dirty="0" smtClean="0">
                <a:solidFill>
                  <a:schemeClr val="tx1"/>
                </a:solidFill>
                <a:latin typeface="+mn-lt"/>
                <a:ea typeface="+mn-ea"/>
                <a:cs typeface="+mn-cs"/>
              </a:rPr>
              <a:t>\u0027s Syndrome, and therefore only use the general category label of PDD. In other cases, the doctor may say PDD as a shorter way of talking about PDD-NOS. </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Kupper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n.d</a:t>
            </a:r>
            <a:r>
              <a:rPr lang="en-US" sz="1200" kern="1200" dirty="0" smtClean="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9CA87FB3-AD90-4EF6-B924-10E166075F25}"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want you to take a couple of minutes and write 3 facts you know about the individual in these</a:t>
            </a:r>
            <a:r>
              <a:rPr lang="en-US" baseline="0" dirty="0" smtClean="0"/>
              <a:t> pictures, and at the end try to identify the one thing they have in common. Okay let’s watch this video to see who they are and what that commonality really is. Did you know that all of those </a:t>
            </a:r>
            <a:r>
              <a:rPr lang="en-US" baseline="0" dirty="0" err="1" smtClean="0"/>
              <a:t>inidvuals</a:t>
            </a:r>
            <a:r>
              <a:rPr lang="en-US" baseline="0" dirty="0" smtClean="0"/>
              <a:t> </a:t>
            </a:r>
            <a:r>
              <a:rPr lang="en-US" baseline="0" dirty="0" err="1" smtClean="0"/>
              <a:t>mnay</a:t>
            </a:r>
            <a:r>
              <a:rPr lang="en-US" baseline="0" dirty="0" smtClean="0"/>
              <a:t> who have changed history had autism.?</a:t>
            </a:r>
            <a:endParaRPr lang="en-US" dirty="0"/>
          </a:p>
        </p:txBody>
      </p:sp>
      <p:sp>
        <p:nvSpPr>
          <p:cNvPr id="4" name="Slide Number Placeholder 3"/>
          <p:cNvSpPr>
            <a:spLocks noGrp="1"/>
          </p:cNvSpPr>
          <p:nvPr>
            <p:ph type="sldNum" sz="quarter" idx="10"/>
          </p:nvPr>
        </p:nvSpPr>
        <p:spPr/>
        <p:txBody>
          <a:bodyPr/>
          <a:lstStyle/>
          <a:p>
            <a:fld id="{9CA87FB3-AD90-4EF6-B924-10E166075F25}"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term autism is actually a </a:t>
            </a:r>
            <a:endParaRPr lang="en-US" dirty="0"/>
          </a:p>
        </p:txBody>
      </p:sp>
      <p:sp>
        <p:nvSpPr>
          <p:cNvPr id="4" name="Slide Number Placeholder 3"/>
          <p:cNvSpPr>
            <a:spLocks noGrp="1"/>
          </p:cNvSpPr>
          <p:nvPr>
            <p:ph type="sldNum" sz="quarter" idx="10"/>
          </p:nvPr>
        </p:nvSpPr>
        <p:spPr/>
        <p:txBody>
          <a:bodyPr/>
          <a:lstStyle/>
          <a:p>
            <a:fld id="{9CA87FB3-AD90-4EF6-B924-10E166075F25}"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Autism is a social disorder. For individuals with high-functioning autism, the social world is unpredictable, anxiety provoking, and something they desperately want to be a part of.,</a:t>
            </a:r>
            <a:r>
              <a:rPr lang="en-US" baseline="0" dirty="0" smtClean="0"/>
              <a:t> but often lack the skills to do so, they have Difficulty in this highly verbal social world as they have trouble interpreting facial expression and other forms of body language, they have a hard tome understanding the feelings of others, because many adults with autism have weaknesses in the areas of verbal expression and receptive </a:t>
            </a:r>
            <a:r>
              <a:rPr lang="en-US" baseline="0" dirty="0" err="1" smtClean="0"/>
              <a:t>communcation</a:t>
            </a:r>
            <a:r>
              <a:rPr lang="en-US" dirty="0" smtClean="0"/>
              <a:t>. Some individuals with autism state that they don’t think in words at all, but rather in </a:t>
            </a:r>
            <a:r>
              <a:rPr lang="en-US" dirty="0" smtClean="0">
                <a:solidFill>
                  <a:schemeClr val="tx1"/>
                </a:solidFill>
                <a:hlinkClick r:id="rId3"/>
              </a:rPr>
              <a:t>pictures</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endParaRPr lang="en-US" dirty="0"/>
          </a:p>
        </p:txBody>
      </p:sp>
      <p:sp>
        <p:nvSpPr>
          <p:cNvPr id="4" name="Slide Number Placeholder 3"/>
          <p:cNvSpPr>
            <a:spLocks noGrp="1"/>
          </p:cNvSpPr>
          <p:nvPr>
            <p:ph type="sldNum" sz="quarter" idx="10"/>
          </p:nvPr>
        </p:nvSpPr>
        <p:spPr/>
        <p:txBody>
          <a:bodyPr/>
          <a:lstStyle/>
          <a:p>
            <a:fld id="{9CA87FB3-AD90-4EF6-B924-10E166075F25}"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experience sensory input (touch, balance, body awareness, sight, hearing, taste, smell) either more intensely or more subtly than someone without autism.</a:t>
            </a:r>
          </a:p>
          <a:p>
            <a:r>
              <a:rPr lang="en-US" dirty="0" smtClean="0"/>
              <a:t>Individuals with autism can be either hyper- or hyposensitive. </a:t>
            </a:r>
            <a:r>
              <a:rPr lang="en-US" b="1" dirty="0" smtClean="0"/>
              <a:t>Hypersensitive</a:t>
            </a:r>
            <a:r>
              <a:rPr lang="en-US" dirty="0" smtClean="0"/>
              <a:t> individuals are overly sensitive to sensory input, they can be distracted by a light that’s too bright or the sound of the air conditioner working. </a:t>
            </a:r>
            <a:r>
              <a:rPr lang="en-US" b="1" dirty="0" smtClean="0"/>
              <a:t>Hyposensitive</a:t>
            </a:r>
            <a:r>
              <a:rPr lang="en-US" dirty="0" smtClean="0"/>
              <a:t> individuals need a lot of stimuli to notice or react, </a:t>
            </a:r>
            <a:endParaRPr lang="en-US" dirty="0"/>
          </a:p>
        </p:txBody>
      </p:sp>
      <p:sp>
        <p:nvSpPr>
          <p:cNvPr id="4" name="Slide Number Placeholder 3"/>
          <p:cNvSpPr>
            <a:spLocks noGrp="1"/>
          </p:cNvSpPr>
          <p:nvPr>
            <p:ph type="sldNum" sz="quarter" idx="10"/>
          </p:nvPr>
        </p:nvSpPr>
        <p:spPr/>
        <p:txBody>
          <a:bodyPr/>
          <a:lstStyle/>
          <a:p>
            <a:fld id="{9CA87FB3-AD90-4EF6-B924-10E166075F25}"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Many high-functioning adults with autism do not have intellectual or language impairments, However,</a:t>
            </a:r>
            <a:r>
              <a:rPr lang="en-US" baseline="0" dirty="0" smtClean="0"/>
              <a:t> </a:t>
            </a:r>
            <a:r>
              <a:rPr lang="en-US" dirty="0" smtClean="0"/>
              <a:t>have difficulty with </a:t>
            </a:r>
            <a:r>
              <a:rPr lang="en-US" b="1" dirty="0" smtClean="0"/>
              <a:t>executive functions</a:t>
            </a:r>
            <a:r>
              <a:rPr lang="en-US" dirty="0" smtClean="0"/>
              <a:t>. Specifically, in academics and employment situations</a:t>
            </a:r>
            <a:r>
              <a:rPr lang="en-US" baseline="0" dirty="0" smtClean="0"/>
              <a:t> </a:t>
            </a:r>
            <a:r>
              <a:rPr lang="en-US" dirty="0" smtClean="0"/>
              <a:t>they  have difficulty….SEE SLIDE:</a:t>
            </a:r>
          </a:p>
          <a:p>
            <a:endParaRPr lang="en-US" dirty="0"/>
          </a:p>
        </p:txBody>
      </p:sp>
      <p:sp>
        <p:nvSpPr>
          <p:cNvPr id="4" name="Slide Number Placeholder 3"/>
          <p:cNvSpPr>
            <a:spLocks noGrp="1"/>
          </p:cNvSpPr>
          <p:nvPr>
            <p:ph type="sldNum" sz="quarter" idx="10"/>
          </p:nvPr>
        </p:nvSpPr>
        <p:spPr/>
        <p:txBody>
          <a:bodyPr/>
          <a:lstStyle/>
          <a:p>
            <a:fld id="{9CA87FB3-AD90-4EF6-B924-10E166075F25}"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are some of the symptoms you saw?  Identifying the autistic adult is just the first step</a:t>
            </a:r>
            <a:r>
              <a:rPr lang="en-US" baseline="0" dirty="0" smtClean="0"/>
              <a:t> as an adult educator in what ever that may be..Teacher, trainer, counselor etc. you must also have the skills you need to ensure you give that leaner what they need to be successful. This is done through the use of specific strategies. that address the symptoms you observe.</a:t>
            </a:r>
            <a:endParaRPr lang="en-US" dirty="0"/>
          </a:p>
        </p:txBody>
      </p:sp>
      <p:sp>
        <p:nvSpPr>
          <p:cNvPr id="4" name="Slide Number Placeholder 3"/>
          <p:cNvSpPr>
            <a:spLocks noGrp="1"/>
          </p:cNvSpPr>
          <p:nvPr>
            <p:ph type="sldNum" sz="quarter" idx="10"/>
          </p:nvPr>
        </p:nvSpPr>
        <p:spPr/>
        <p:txBody>
          <a:bodyPr/>
          <a:lstStyle/>
          <a:p>
            <a:fld id="{9CA87FB3-AD90-4EF6-B924-10E166075F25}"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847365E-C96B-4E49-8852-029384D93BDF}" type="datetimeFigureOut">
              <a:rPr lang="en-US" smtClean="0"/>
              <a:pPr/>
              <a:t>12/4/2011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B6A1E15-6536-4141-A977-25407169DE6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47365E-C96B-4E49-8852-029384D93BDF}" type="datetimeFigureOut">
              <a:rPr lang="en-US" smtClean="0"/>
              <a:pPr/>
              <a:t>12/4/2011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B6A1E15-6536-4141-A977-25407169DE6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47365E-C96B-4E49-8852-029384D93BDF}" type="datetimeFigureOut">
              <a:rPr lang="en-US" smtClean="0"/>
              <a:pPr/>
              <a:t>12/4/2011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B6A1E15-6536-4141-A977-25407169DE6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47365E-C96B-4E49-8852-029384D93BDF}" type="datetimeFigureOut">
              <a:rPr lang="en-US" smtClean="0"/>
              <a:pPr/>
              <a:t>12/4/2011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B6A1E15-6536-4141-A977-25407169DE62}"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847365E-C96B-4E49-8852-029384D93BDF}" type="datetimeFigureOut">
              <a:rPr lang="en-US" smtClean="0"/>
              <a:pPr/>
              <a:t>12/4/2011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B6A1E15-6536-4141-A977-25407169DE62}"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847365E-C96B-4E49-8852-029384D93BDF}" type="datetimeFigureOut">
              <a:rPr lang="en-US" smtClean="0"/>
              <a:pPr/>
              <a:t>12/4/2011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B6A1E15-6536-4141-A977-25407169DE62}"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847365E-C96B-4E49-8852-029384D93BDF}" type="datetimeFigureOut">
              <a:rPr lang="en-US" smtClean="0"/>
              <a:pPr/>
              <a:t>12/4/2011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B6A1E15-6536-4141-A977-25407169DE6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847365E-C96B-4E49-8852-029384D93BDF}" type="datetimeFigureOut">
              <a:rPr lang="en-US" smtClean="0"/>
              <a:pPr/>
              <a:t>12/4/2011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B6A1E15-6536-4141-A977-25407169DE62}"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847365E-C96B-4E49-8852-029384D93BDF}" type="datetimeFigureOut">
              <a:rPr lang="en-US" smtClean="0"/>
              <a:pPr/>
              <a:t>12/4/2011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B6A1E15-6536-4141-A977-25407169DE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847365E-C96B-4E49-8852-029384D93BDF}" type="datetimeFigureOut">
              <a:rPr lang="en-US" smtClean="0"/>
              <a:pPr/>
              <a:t>12/4/2011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B6A1E15-6536-4141-A977-25407169DE6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847365E-C96B-4E49-8852-029384D93BDF}" type="datetimeFigureOut">
              <a:rPr lang="en-US" smtClean="0"/>
              <a:pPr/>
              <a:t>12/4/2011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B6A1E15-6536-4141-A977-25407169DE62}"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847365E-C96B-4E49-8852-029384D93BDF}" type="datetimeFigureOut">
              <a:rPr lang="en-US" smtClean="0"/>
              <a:pPr/>
              <a:t>12/4/2011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B6A1E15-6536-4141-A977-25407169DE6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zkVYDo8vVLc&amp;feature=related"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aheadd.org/blog/symptoms-of-autism-in-adult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axdTT0S3VGI&amp;feature=results_main&amp;playnext=1&amp;list=PLF2FB03F3469A871A"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aheadd.org/blog/wp-content/uploads/2011/08/IMG_4782.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autism.lovetoknow.com/image/124434~Emotions.jp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Understanding Autism</a:t>
            </a:r>
            <a:endParaRPr lang="en-US" dirty="0"/>
          </a:p>
        </p:txBody>
      </p:sp>
      <p:sp>
        <p:nvSpPr>
          <p:cNvPr id="3" name="Subtitle 2"/>
          <p:cNvSpPr>
            <a:spLocks noGrp="1"/>
          </p:cNvSpPr>
          <p:nvPr>
            <p:ph type="subTitle" idx="1"/>
          </p:nvPr>
        </p:nvSpPr>
        <p:spPr/>
        <p:txBody>
          <a:bodyPr/>
          <a:lstStyle/>
          <a:p>
            <a:r>
              <a:rPr lang="en-US" dirty="0" smtClean="0"/>
              <a:t>By Jamie Redfearn and </a:t>
            </a:r>
            <a:r>
              <a:rPr lang="en-US" dirty="0" err="1" smtClean="0"/>
              <a:t>Retricia</a:t>
            </a:r>
            <a:r>
              <a:rPr lang="en-US" dirty="0" smtClean="0"/>
              <a:t> Tubbs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30763"/>
          </a:xfrm>
        </p:spPr>
        <p:txBody>
          <a:bodyPr/>
          <a:lstStyle/>
          <a:p>
            <a:pPr>
              <a:buNone/>
            </a:pPr>
            <a:endParaRPr lang="en-US" b="1" u="sng" dirty="0" smtClean="0">
              <a:hlinkClick r:id="rId3"/>
            </a:endParaRPr>
          </a:p>
          <a:p>
            <a:r>
              <a:rPr lang="en-US" smtClean="0"/>
              <a:t>http://www.youtube.com/watch?v=SWG3amBBoZ8&amp;feature=related</a:t>
            </a:r>
            <a:endParaRPr lang="en-US" dirty="0"/>
          </a:p>
        </p:txBody>
      </p:sp>
      <p:sp>
        <p:nvSpPr>
          <p:cNvPr id="2" name="Title 1"/>
          <p:cNvSpPr>
            <a:spLocks noGrp="1"/>
          </p:cNvSpPr>
          <p:nvPr>
            <p:ph type="title"/>
          </p:nvPr>
        </p:nvSpPr>
        <p:spPr/>
        <p:txBody>
          <a:bodyPr/>
          <a:lstStyle/>
          <a:p>
            <a:pPr algn="ctr"/>
            <a:r>
              <a:rPr lang="en-US" dirty="0" smtClean="0"/>
              <a:t>Activity</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endParaRPr lang="en-US" sz="2000" dirty="0" smtClean="0">
              <a:hlinkClick r:id="rId2"/>
            </a:endParaRPr>
          </a:p>
          <a:p>
            <a:r>
              <a:rPr lang="en-US" sz="2000" dirty="0" smtClean="0"/>
              <a:t>http://aheadd.org/blog/symptoms-of-autism-in-adults/</a:t>
            </a:r>
          </a:p>
          <a:p>
            <a:endParaRPr lang="en-US" sz="2000" dirty="0" smtClean="0"/>
          </a:p>
          <a:p>
            <a:r>
              <a:rPr lang="en-US" sz="2000" dirty="0" smtClean="0"/>
              <a:t>http://dsq-sds.org/article/view/146/146</a:t>
            </a:r>
          </a:p>
          <a:p>
            <a:endParaRPr lang="en-US" sz="2000" dirty="0" smtClean="0"/>
          </a:p>
          <a:p>
            <a:r>
              <a:rPr lang="en-US" sz="2000" dirty="0" smtClean="0"/>
              <a:t>http://www.autismtoday.com/articles/Developing_Proactive_Strategies.asp?name=Dr.%20Lori%20Ernsperger</a:t>
            </a:r>
          </a:p>
          <a:p>
            <a:endParaRPr lang="en-US" sz="2000" dirty="0" smtClean="0"/>
          </a:p>
          <a:p>
            <a:r>
              <a:rPr lang="en-US" sz="2000" dirty="0" smtClean="0"/>
              <a:t>http://www.mugsy.org/connor1.htm</a:t>
            </a:r>
          </a:p>
          <a:p>
            <a:endParaRPr lang="en-US" sz="2000" dirty="0" smtClean="0"/>
          </a:p>
          <a:p>
            <a:pPr>
              <a:buNone/>
            </a:pPr>
            <a:endParaRPr lang="en-US" sz="2000" dirty="0"/>
          </a:p>
        </p:txBody>
      </p:sp>
      <p:sp>
        <p:nvSpPr>
          <p:cNvPr id="5" name="Title 4"/>
          <p:cNvSpPr>
            <a:spLocks noGrp="1"/>
          </p:cNvSpPr>
          <p:nvPr>
            <p:ph type="title"/>
          </p:nvPr>
        </p:nvSpPr>
        <p:spPr/>
        <p:txBody>
          <a:bodyPr/>
          <a:lstStyle/>
          <a:p>
            <a:pPr algn="ctr"/>
            <a:r>
              <a:rPr lang="en-US" dirty="0" smtClean="0"/>
              <a:t>References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lnSpcReduction="10000"/>
          </a:bodyPr>
          <a:lstStyle/>
          <a:p>
            <a:r>
              <a:rPr lang="en-US" b="1" dirty="0" smtClean="0"/>
              <a:t>What is autism?</a:t>
            </a:r>
            <a:r>
              <a:rPr lang="en-US" dirty="0" smtClean="0"/>
              <a:t> According to the National Research Council\u0027s </a:t>
            </a:r>
            <a:r>
              <a:rPr lang="en-US" b="1" dirty="0" smtClean="0"/>
              <a:t>Educating Children with Autism</a:t>
            </a:r>
            <a:r>
              <a:rPr lang="en-US" dirty="0" smtClean="0"/>
              <a:t>, autism is a developmental disorder of neurobiological origin that is defined on the basis of behavioral and developmental features (2001). Pervasive Developmental Disorders (or PDD) is a medical diagnosis. The term</a:t>
            </a:r>
            <a:r>
              <a:rPr lang="en-US" i="1" dirty="0" smtClean="0"/>
              <a:t> Pervasive Developmental Disorders </a:t>
            </a:r>
            <a:r>
              <a:rPr lang="en-US" dirty="0" smtClean="0"/>
              <a:t>was first used in the 1980s to describe a class of disorders with similar symptoms or characteristics. </a:t>
            </a:r>
            <a:endParaRPr lang="en-US" dirty="0"/>
          </a:p>
        </p:txBody>
      </p:sp>
      <p:sp>
        <p:nvSpPr>
          <p:cNvPr id="4" name="Title 3"/>
          <p:cNvSpPr>
            <a:spLocks noGrp="1"/>
          </p:cNvSpPr>
          <p:nvPr>
            <p:ph type="title"/>
          </p:nvPr>
        </p:nvSpPr>
        <p:spPr/>
        <p:txBody>
          <a:bodyPr>
            <a:normAutofit fontScale="90000"/>
          </a:bodyPr>
          <a:lstStyle/>
          <a:p>
            <a:r>
              <a:rPr lang="en-US" dirty="0" smtClean="0"/>
              <a:t>What is Autism?</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Who Are They?</a:t>
            </a:r>
            <a:endParaRPr lang="en-US" dirty="0"/>
          </a:p>
        </p:txBody>
      </p:sp>
      <p:sp>
        <p:nvSpPr>
          <p:cNvPr id="3" name="Subtitle 2"/>
          <p:cNvSpPr>
            <a:spLocks noGrp="1"/>
          </p:cNvSpPr>
          <p:nvPr>
            <p:ph type="subTitle" idx="1"/>
          </p:nvPr>
        </p:nvSpPr>
        <p:spPr/>
        <p:txBody>
          <a:bodyPr>
            <a:normAutofit fontScale="77500" lnSpcReduction="20000"/>
          </a:bodyPr>
          <a:lstStyle/>
          <a:p>
            <a:r>
              <a:rPr lang="en-US" b="1" dirty="0"/>
              <a:t> </a:t>
            </a:r>
            <a:endParaRPr lang="en-US" dirty="0"/>
          </a:p>
          <a:p>
            <a:r>
              <a:rPr lang="en-US" b="1" u="sng" dirty="0">
                <a:hlinkClick r:id="rId3"/>
              </a:rPr>
              <a:t>http://www.youtube.com/watch?v=axdTT0S3VGI&amp;feature=results_main&amp;playnext=1&amp;list=PLF2FB03F3469A871A</a:t>
            </a:r>
            <a:endParaRPr lang="en-US"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 Autistic Disorder</a:t>
            </a:r>
          </a:p>
          <a:p>
            <a:endParaRPr lang="en-US" dirty="0" smtClean="0"/>
          </a:p>
          <a:p>
            <a:r>
              <a:rPr lang="en-US" dirty="0" smtClean="0"/>
              <a:t>Pervasive Developmental Disorder – NOS</a:t>
            </a:r>
          </a:p>
          <a:p>
            <a:endParaRPr lang="en-US" dirty="0" smtClean="0"/>
          </a:p>
          <a:p>
            <a:r>
              <a:rPr lang="en-US" dirty="0" smtClean="0"/>
              <a:t> </a:t>
            </a:r>
            <a:r>
              <a:rPr lang="en-US" dirty="0" err="1" smtClean="0"/>
              <a:t>Asperger’s</a:t>
            </a:r>
            <a:r>
              <a:rPr lang="en-US" dirty="0" smtClean="0"/>
              <a:t> </a:t>
            </a:r>
            <a:r>
              <a:rPr lang="en-US" dirty="0" smtClean="0"/>
              <a:t>Disorder</a:t>
            </a:r>
            <a:endParaRPr lang="en-US" dirty="0" smtClean="0"/>
          </a:p>
          <a:p>
            <a:endParaRPr lang="en-US" dirty="0" smtClean="0"/>
          </a:p>
          <a:p>
            <a:r>
              <a:rPr lang="en-US" dirty="0" smtClean="0"/>
              <a:t> Rhett’s Disorder</a:t>
            </a:r>
          </a:p>
          <a:p>
            <a:endParaRPr lang="en-US" dirty="0" smtClean="0"/>
          </a:p>
          <a:p>
            <a:r>
              <a:rPr lang="en-US" dirty="0" smtClean="0"/>
              <a:t> Childhood Disintegrative Disorder</a:t>
            </a:r>
          </a:p>
          <a:p>
            <a:endParaRPr lang="en-US" dirty="0"/>
          </a:p>
        </p:txBody>
      </p:sp>
      <p:sp>
        <p:nvSpPr>
          <p:cNvPr id="2" name="Title 1"/>
          <p:cNvSpPr>
            <a:spLocks noGrp="1"/>
          </p:cNvSpPr>
          <p:nvPr>
            <p:ph type="title"/>
          </p:nvPr>
        </p:nvSpPr>
        <p:spPr/>
        <p:txBody>
          <a:bodyPr>
            <a:normAutofit/>
          </a:bodyPr>
          <a:lstStyle/>
          <a:p>
            <a:pPr algn="ctr"/>
            <a:r>
              <a:rPr lang="en-US" b="1" dirty="0" smtClean="0"/>
              <a:t>Autism Spectrum Disorders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55000" lnSpcReduction="20000"/>
          </a:bodyPr>
          <a:lstStyle/>
          <a:p>
            <a:endParaRPr lang="en-US" b="1" dirty="0" smtClean="0"/>
          </a:p>
          <a:p>
            <a:r>
              <a:rPr lang="en-US" b="1" dirty="0" smtClean="0"/>
              <a:t>Autism </a:t>
            </a:r>
            <a:r>
              <a:rPr lang="en-US" b="1" dirty="0" smtClean="0"/>
              <a:t>occurs in approximately 1% of population.</a:t>
            </a:r>
            <a:r>
              <a:rPr lang="en-US" dirty="0" smtClean="0"/>
              <a:t> </a:t>
            </a:r>
            <a:endParaRPr lang="en-US" dirty="0" smtClean="0"/>
          </a:p>
          <a:p>
            <a:pPr>
              <a:buNone/>
            </a:pPr>
            <a:endParaRPr lang="en-US" b="1" dirty="0" smtClean="0"/>
          </a:p>
          <a:p>
            <a:pPr lvl="0"/>
            <a:r>
              <a:rPr lang="en-US" b="1" dirty="0" smtClean="0"/>
              <a:t>Rate of occurrence is 1 in every 110 children.</a:t>
            </a:r>
          </a:p>
          <a:p>
            <a:endParaRPr lang="en-US" b="1" dirty="0" smtClean="0"/>
          </a:p>
          <a:p>
            <a:pPr lvl="0"/>
            <a:r>
              <a:rPr lang="en-US" b="1" dirty="0" smtClean="0"/>
              <a:t>Four times more likely to occur in boys </a:t>
            </a:r>
          </a:p>
          <a:p>
            <a:pPr>
              <a:buNone/>
            </a:pPr>
            <a:endParaRPr lang="en-US" b="1" dirty="0" smtClean="0"/>
          </a:p>
          <a:p>
            <a:pPr lvl="0"/>
            <a:r>
              <a:rPr lang="en-US" b="1" dirty="0" smtClean="0"/>
              <a:t>Affects individuals in every country and across racial, ethnic and economic boundaries </a:t>
            </a:r>
          </a:p>
          <a:p>
            <a:pPr>
              <a:buNone/>
            </a:pPr>
            <a:endParaRPr lang="en-US" b="1" dirty="0" smtClean="0"/>
          </a:p>
          <a:p>
            <a:pPr lvl="0"/>
            <a:r>
              <a:rPr lang="en-US" b="1" dirty="0" smtClean="0"/>
              <a:t>Reason for increase unclear; More public awareness; Broadened definition </a:t>
            </a:r>
            <a:endParaRPr lang="en-US" b="1" dirty="0" smtClean="0"/>
          </a:p>
          <a:p>
            <a:pPr lvl="0">
              <a:buNone/>
            </a:pPr>
            <a:r>
              <a:rPr lang="en-US" b="1" dirty="0" smtClean="0"/>
              <a:t> </a:t>
            </a:r>
          </a:p>
          <a:p>
            <a:pPr lvl="0"/>
            <a:r>
              <a:rPr lang="en-US" b="1" dirty="0" smtClean="0"/>
              <a:t>60 billion in annual costs with 60% geared toward adult services </a:t>
            </a:r>
          </a:p>
          <a:p>
            <a:pPr>
              <a:buNone/>
            </a:pPr>
            <a:endParaRPr lang="en-US" b="1" dirty="0" smtClean="0"/>
          </a:p>
          <a:p>
            <a:pPr lvl="0"/>
            <a:r>
              <a:rPr lang="en-US" b="1" dirty="0" smtClean="0"/>
              <a:t>Cost of lifetime care can be significantly reduced by early diagnosis and intervention </a:t>
            </a:r>
          </a:p>
          <a:p>
            <a:pPr>
              <a:buNone/>
            </a:pPr>
            <a:r>
              <a:rPr lang="en-US" b="1" dirty="0" smtClean="0"/>
              <a:t> </a:t>
            </a:r>
          </a:p>
          <a:p>
            <a:pPr lvl="0"/>
            <a:r>
              <a:rPr lang="en-US" b="1" dirty="0" smtClean="0"/>
              <a:t>Costs expected to increase to $200-400 billion in next ten years </a:t>
            </a:r>
            <a:endParaRPr lang="en-US" b="1" dirty="0"/>
          </a:p>
        </p:txBody>
      </p:sp>
      <p:sp>
        <p:nvSpPr>
          <p:cNvPr id="4" name="Title 3"/>
          <p:cNvSpPr>
            <a:spLocks noGrp="1"/>
          </p:cNvSpPr>
          <p:nvPr>
            <p:ph type="title"/>
          </p:nvPr>
        </p:nvSpPr>
        <p:spPr/>
        <p:txBody>
          <a:bodyPr/>
          <a:lstStyle/>
          <a:p>
            <a:pPr algn="ctr"/>
            <a:r>
              <a:rPr lang="en-US" dirty="0" smtClean="0"/>
              <a:t>Statistics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752600"/>
            <a:ext cx="7848600" cy="4724400"/>
          </a:xfrm>
        </p:spPr>
        <p:txBody>
          <a:bodyPr anchor="ctr">
            <a:normAutofit/>
          </a:bodyPr>
          <a:lstStyle/>
          <a:p>
            <a:pPr lvl="1">
              <a:buFont typeface="Wingdings" pitchFamily="2" charset="2"/>
              <a:buChar char="v"/>
            </a:pPr>
            <a:r>
              <a:rPr lang="en-US" sz="3200" dirty="0" smtClean="0"/>
              <a:t> Qualitative impairment in </a:t>
            </a:r>
          </a:p>
          <a:p>
            <a:pPr lvl="1">
              <a:buNone/>
            </a:pPr>
            <a:r>
              <a:rPr lang="en-US" sz="3200" dirty="0" smtClean="0"/>
              <a:t>    social and communication skills.</a:t>
            </a:r>
          </a:p>
          <a:p>
            <a:pPr lvl="1">
              <a:buFont typeface="Wingdings" pitchFamily="2" charset="2"/>
              <a:buChar char="v"/>
            </a:pPr>
            <a:r>
              <a:rPr lang="en-US" sz="3200" dirty="0" smtClean="0"/>
              <a:t> Repetitive or stereotyped </a:t>
            </a:r>
          </a:p>
          <a:p>
            <a:pPr lvl="1">
              <a:buNone/>
            </a:pPr>
            <a:r>
              <a:rPr lang="en-US" sz="3200" dirty="0" smtClean="0"/>
              <a:t>    behaviors and interests</a:t>
            </a:r>
          </a:p>
          <a:p>
            <a:pPr lvl="1">
              <a:buFont typeface="Wingdings" pitchFamily="2" charset="2"/>
              <a:buChar char="v"/>
            </a:pPr>
            <a:r>
              <a:rPr lang="en-US" sz="3200" dirty="0" smtClean="0">
                <a:latin typeface="Arial Black" pitchFamily="34" charset="0"/>
              </a:rPr>
              <a:t> </a:t>
            </a:r>
            <a:r>
              <a:rPr lang="en-US" sz="3200" dirty="0" smtClean="0"/>
              <a:t>Sensory Problems</a:t>
            </a:r>
          </a:p>
          <a:p>
            <a:pPr lvl="1">
              <a:buFont typeface="Wingdings" pitchFamily="2" charset="2"/>
              <a:buChar char="v"/>
            </a:pPr>
            <a:r>
              <a:rPr lang="en-US" sz="3200" dirty="0" smtClean="0"/>
              <a:t> Academic and Vocational</a:t>
            </a:r>
          </a:p>
          <a:p>
            <a:pPr lvl="1">
              <a:buFont typeface="Wingdings" pitchFamily="2" charset="2"/>
              <a:buChar char="v"/>
            </a:pPr>
            <a:endParaRPr lang="en-US" sz="3200" dirty="0" smtClean="0"/>
          </a:p>
          <a:p>
            <a:endParaRPr lang="en-US" sz="1200" dirty="0" smtClean="0"/>
          </a:p>
          <a:p>
            <a:endParaRPr lang="en-US" sz="1200" dirty="0" smtClean="0"/>
          </a:p>
        </p:txBody>
      </p:sp>
      <p:sp>
        <p:nvSpPr>
          <p:cNvPr id="2" name="Title 1"/>
          <p:cNvSpPr>
            <a:spLocks noGrp="1"/>
          </p:cNvSpPr>
          <p:nvPr>
            <p:ph type="title"/>
          </p:nvPr>
        </p:nvSpPr>
        <p:spPr/>
        <p:txBody>
          <a:bodyPr/>
          <a:lstStyle/>
          <a:p>
            <a:pPr algn="ctr"/>
            <a:r>
              <a:rPr lang="en-US" b="1" dirty="0" smtClean="0"/>
              <a:t>What it looks like</a:t>
            </a:r>
            <a:endParaRPr lang="en-US" b="1" dirty="0"/>
          </a:p>
        </p:txBody>
      </p:sp>
      <p:sp>
        <p:nvSpPr>
          <p:cNvPr id="5" name="Rectangle 4"/>
          <p:cNvSpPr/>
          <p:nvPr/>
        </p:nvSpPr>
        <p:spPr>
          <a:xfrm>
            <a:off x="1600200" y="6019800"/>
            <a:ext cx="4572000" cy="369332"/>
          </a:xfrm>
          <a:prstGeom prst="rect">
            <a:avLst/>
          </a:prstGeom>
        </p:spPr>
        <p:txBody>
          <a:bodyPr>
            <a:spAutoFit/>
          </a:bodyPr>
          <a:lstStyle/>
          <a:p>
            <a:r>
              <a:rPr lang="en-US" b="1" dirty="0"/>
              <a:t> </a:t>
            </a:r>
            <a:endParaRPr lang="en-US" dirty="0"/>
          </a:p>
        </p:txBody>
      </p:sp>
      <p:pic>
        <p:nvPicPr>
          <p:cNvPr id="18434" name="Picture 2" descr="http://aheadd.org/blog/wp-content/uploads/2011/08/IMG_4782-200x300.jpg">
            <a:hlinkClick r:id="rId2"/>
          </p:cNvPr>
          <p:cNvPicPr>
            <a:picLocks noChangeAspect="1" noChangeArrowheads="1"/>
          </p:cNvPicPr>
          <p:nvPr/>
        </p:nvPicPr>
        <p:blipFill>
          <a:blip r:embed="rId3"/>
          <a:srcRect/>
          <a:stretch>
            <a:fillRect/>
          </a:stretch>
        </p:blipFill>
        <p:spPr bwMode="auto">
          <a:xfrm>
            <a:off x="7239000" y="4000500"/>
            <a:ext cx="1905000" cy="28575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latin typeface="Calibri" pitchFamily="34" charset="0"/>
              </a:rPr>
              <a:t>Difficulty interpreting facial expressions and other forms of body language</a:t>
            </a:r>
          </a:p>
          <a:p>
            <a:r>
              <a:rPr lang="en-US" dirty="0" smtClean="0">
                <a:latin typeface="Calibri" pitchFamily="34" charset="0"/>
              </a:rPr>
              <a:t>Difficulty with Theory of Mind (</a:t>
            </a:r>
            <a:r>
              <a:rPr lang="en-US" dirty="0" err="1" smtClean="0">
                <a:latin typeface="Calibri" pitchFamily="34" charset="0"/>
              </a:rPr>
              <a:t>ToM</a:t>
            </a:r>
            <a:r>
              <a:rPr lang="en-US" dirty="0" smtClean="0">
                <a:latin typeface="Calibri" pitchFamily="34" charset="0"/>
              </a:rPr>
              <a:t>) understanding that others have feelings and thoughts different from their own</a:t>
            </a:r>
          </a:p>
          <a:p>
            <a:r>
              <a:rPr lang="en-US" dirty="0" smtClean="0">
                <a:latin typeface="Calibri" pitchFamily="34" charset="0"/>
              </a:rPr>
              <a:t>Difficulty understanding </a:t>
            </a:r>
            <a:r>
              <a:rPr lang="en-US" b="1" dirty="0" smtClean="0">
                <a:latin typeface="Calibri" pitchFamily="34" charset="0"/>
              </a:rPr>
              <a:t>metaphors</a:t>
            </a:r>
            <a:r>
              <a:rPr lang="en-US" dirty="0" smtClean="0">
                <a:latin typeface="Calibri" pitchFamily="34" charset="0"/>
              </a:rPr>
              <a:t> or </a:t>
            </a:r>
            <a:r>
              <a:rPr lang="en-US" b="1" dirty="0" smtClean="0">
                <a:latin typeface="Calibri" pitchFamily="34" charset="0"/>
              </a:rPr>
              <a:t>sarcasm</a:t>
            </a:r>
            <a:r>
              <a:rPr lang="en-US" dirty="0" smtClean="0">
                <a:latin typeface="Calibri" pitchFamily="34" charset="0"/>
              </a:rPr>
              <a:t>; tendency to take expressions literally</a:t>
            </a:r>
          </a:p>
          <a:p>
            <a:r>
              <a:rPr lang="en-US" dirty="0" smtClean="0">
                <a:latin typeface="Calibri" pitchFamily="34" charset="0"/>
              </a:rPr>
              <a:t>Difficulty with speech/voice tone/inflection</a:t>
            </a:r>
          </a:p>
          <a:p>
            <a:endParaRPr lang="en-US" dirty="0"/>
          </a:p>
        </p:txBody>
      </p:sp>
      <p:sp>
        <p:nvSpPr>
          <p:cNvPr id="2" name="Title 1"/>
          <p:cNvSpPr>
            <a:spLocks noGrp="1"/>
          </p:cNvSpPr>
          <p:nvPr>
            <p:ph type="title"/>
          </p:nvPr>
        </p:nvSpPr>
        <p:spPr>
          <a:xfrm>
            <a:off x="457200" y="274638"/>
            <a:ext cx="8229600" cy="1020762"/>
          </a:xfrm>
        </p:spPr>
        <p:txBody>
          <a:bodyPr>
            <a:normAutofit fontScale="90000"/>
          </a:bodyPr>
          <a:lstStyle/>
          <a:p>
            <a:pPr lvl="1" algn="ctr"/>
            <a:r>
              <a:rPr lang="en-US" sz="3200" dirty="0" smtClean="0">
                <a:latin typeface="Arial Black" pitchFamily="34" charset="0"/>
              </a:rPr>
              <a:t/>
            </a:r>
            <a:br>
              <a:rPr lang="en-US" sz="3200" dirty="0" smtClean="0">
                <a:latin typeface="Arial Black" pitchFamily="34" charset="0"/>
              </a:rPr>
            </a:br>
            <a:r>
              <a:rPr lang="en-US" sz="3200" b="1" dirty="0" smtClean="0">
                <a:latin typeface="+mj-lt"/>
              </a:rPr>
              <a:t>Qualitative Impairment in </a:t>
            </a:r>
            <a:br>
              <a:rPr lang="en-US" sz="3200" b="1" dirty="0" smtClean="0">
                <a:latin typeface="+mj-lt"/>
              </a:rPr>
            </a:br>
            <a:r>
              <a:rPr lang="en-US" sz="3200" b="1" dirty="0" smtClean="0">
                <a:latin typeface="+mj-lt"/>
              </a:rPr>
              <a:t>    Social and Communication Skills.</a:t>
            </a:r>
            <a:r>
              <a:rPr lang="en-US" sz="3200" dirty="0" smtClean="0">
                <a:latin typeface="Arial Black" pitchFamily="34" charset="0"/>
              </a:rPr>
              <a:t/>
            </a:r>
            <a:br>
              <a:rPr lang="en-US" sz="3200" dirty="0" smtClean="0">
                <a:latin typeface="Arial Black" pitchFamily="34" charset="0"/>
              </a:rPr>
            </a:br>
            <a:endParaRPr lang="en-US" dirty="0"/>
          </a:p>
        </p:txBody>
      </p:sp>
      <p:pic>
        <p:nvPicPr>
          <p:cNvPr id="8196" name="Picture 4" descr="http://cf.ltkcdn.net/autism/images/slide/124434-500x500-Emotions.jpg">
            <a:hlinkClick r:id="rId3"/>
          </p:cNvPr>
          <p:cNvPicPr>
            <a:picLocks noChangeAspect="1" noChangeArrowheads="1"/>
          </p:cNvPicPr>
          <p:nvPr/>
        </p:nvPicPr>
        <p:blipFill>
          <a:blip r:embed="rId4"/>
          <a:srcRect/>
          <a:stretch>
            <a:fillRect/>
          </a:stretch>
        </p:blipFill>
        <p:spPr bwMode="auto">
          <a:xfrm>
            <a:off x="7454900" y="3200400"/>
            <a:ext cx="1689100" cy="30480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77500" lnSpcReduction="20000"/>
          </a:bodyPr>
          <a:lstStyle/>
          <a:p>
            <a:r>
              <a:rPr lang="en-US" dirty="0" smtClean="0"/>
              <a:t>Hypersensitivity</a:t>
            </a:r>
          </a:p>
          <a:p>
            <a:endParaRPr lang="en-US" dirty="0" smtClean="0"/>
          </a:p>
          <a:p>
            <a:pPr lvl="1"/>
            <a:r>
              <a:rPr lang="en-US" dirty="0" smtClean="0"/>
              <a:t>High ability to notice what is going on in the environment</a:t>
            </a:r>
          </a:p>
          <a:p>
            <a:pPr lvl="1"/>
            <a:r>
              <a:rPr lang="en-US" dirty="0" smtClean="0"/>
              <a:t>Particular about task completion parameters</a:t>
            </a:r>
          </a:p>
          <a:p>
            <a:pPr lvl="1"/>
            <a:r>
              <a:rPr lang="en-US" dirty="0" smtClean="0"/>
              <a:t>Distracted in busy, complex settings</a:t>
            </a:r>
          </a:p>
          <a:p>
            <a:pPr lvl="1"/>
            <a:r>
              <a:rPr lang="en-US" dirty="0" smtClean="0"/>
              <a:t>May seem like a “complainer”</a:t>
            </a:r>
          </a:p>
          <a:p>
            <a:pPr lvl="1"/>
            <a:r>
              <a:rPr lang="en-US" dirty="0" smtClean="0"/>
              <a:t>High ability to design and implement structure</a:t>
            </a:r>
          </a:p>
          <a:p>
            <a:pPr lvl="1"/>
            <a:r>
              <a:rPr lang="en-US" dirty="0" smtClean="0"/>
              <a:t>Enjoys routines</a:t>
            </a:r>
          </a:p>
          <a:p>
            <a:pPr lvl="1"/>
            <a:r>
              <a:rPr lang="en-US" dirty="0" smtClean="0"/>
              <a:t>Resistant to change</a:t>
            </a:r>
          </a:p>
          <a:p>
            <a:pPr lvl="1"/>
            <a:r>
              <a:rPr lang="en-US" dirty="0" smtClean="0"/>
              <a:t>Reliant on rituals to participate</a:t>
            </a:r>
          </a:p>
          <a:p>
            <a:endParaRPr lang="en-US" dirty="0"/>
          </a:p>
        </p:txBody>
      </p:sp>
      <p:sp>
        <p:nvSpPr>
          <p:cNvPr id="4" name="Content Placeholder 3"/>
          <p:cNvSpPr>
            <a:spLocks noGrp="1"/>
          </p:cNvSpPr>
          <p:nvPr>
            <p:ph sz="half" idx="2"/>
          </p:nvPr>
        </p:nvSpPr>
        <p:spPr/>
        <p:txBody>
          <a:bodyPr>
            <a:normAutofit fontScale="77500" lnSpcReduction="20000"/>
          </a:bodyPr>
          <a:lstStyle/>
          <a:p>
            <a:r>
              <a:rPr lang="en-US" i="1" dirty="0" smtClean="0"/>
              <a:t>Hyposensitivity</a:t>
            </a:r>
          </a:p>
          <a:p>
            <a:endParaRPr lang="en-US" i="1" dirty="0" smtClean="0"/>
          </a:p>
          <a:p>
            <a:pPr lvl="1"/>
            <a:r>
              <a:rPr lang="en-US" i="1" dirty="0" smtClean="0"/>
              <a:t>High ability to focus on something</a:t>
            </a:r>
          </a:p>
          <a:p>
            <a:pPr lvl="1"/>
            <a:r>
              <a:rPr lang="en-US" i="1" dirty="0" smtClean="0"/>
              <a:t>Unaffected by varying emotions</a:t>
            </a:r>
          </a:p>
          <a:p>
            <a:pPr lvl="1"/>
            <a:r>
              <a:rPr lang="en-US" i="1" dirty="0" smtClean="0"/>
              <a:t>Appears to be uninterested or withdrawn</a:t>
            </a:r>
          </a:p>
          <a:p>
            <a:pPr lvl="1"/>
            <a:r>
              <a:rPr lang="en-US" i="1" dirty="0" smtClean="0"/>
              <a:t>May have a dull affect or seem self-absorbed</a:t>
            </a:r>
          </a:p>
          <a:p>
            <a:pPr lvl="1"/>
            <a:r>
              <a:rPr lang="en-US" i="1" dirty="0" smtClean="0"/>
              <a:t>May seem “overly tired” or apathetic</a:t>
            </a:r>
          </a:p>
          <a:p>
            <a:pPr lvl="1"/>
            <a:r>
              <a:rPr lang="en-US" i="1" dirty="0" smtClean="0"/>
              <a:t>Notices and enjoys all the activity in the environment</a:t>
            </a:r>
          </a:p>
          <a:p>
            <a:pPr lvl="1"/>
            <a:r>
              <a:rPr lang="en-US" i="1" dirty="0" smtClean="0"/>
              <a:t>Always active</a:t>
            </a:r>
          </a:p>
          <a:p>
            <a:pPr lvl="1"/>
            <a:r>
              <a:rPr lang="en-US" i="1" dirty="0" smtClean="0"/>
              <a:t>Continuously engaging</a:t>
            </a:r>
          </a:p>
          <a:p>
            <a:pPr lvl="1"/>
            <a:r>
              <a:rPr lang="en-US" i="1" dirty="0" smtClean="0"/>
              <a:t>Fidgety and excitable</a:t>
            </a:r>
          </a:p>
          <a:p>
            <a:endParaRPr lang="en-US" dirty="0"/>
          </a:p>
        </p:txBody>
      </p:sp>
      <p:sp>
        <p:nvSpPr>
          <p:cNvPr id="2" name="Title 1"/>
          <p:cNvSpPr>
            <a:spLocks noGrp="1"/>
          </p:cNvSpPr>
          <p:nvPr>
            <p:ph type="title"/>
          </p:nvPr>
        </p:nvSpPr>
        <p:spPr/>
        <p:txBody>
          <a:bodyPr/>
          <a:lstStyle/>
          <a:p>
            <a:pPr algn="ctr"/>
            <a:r>
              <a:rPr lang="en-US" dirty="0" smtClean="0"/>
              <a:t>Sensory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lnSpcReduction="10000"/>
          </a:bodyPr>
          <a:lstStyle/>
          <a:p>
            <a:r>
              <a:rPr lang="en-US" dirty="0" smtClean="0">
                <a:latin typeface="Calibri" pitchFamily="34" charset="0"/>
              </a:rPr>
              <a:t>Difficulty planning</a:t>
            </a:r>
          </a:p>
          <a:p>
            <a:r>
              <a:rPr lang="en-US" dirty="0" smtClean="0">
                <a:latin typeface="Calibri" pitchFamily="34" charset="0"/>
              </a:rPr>
              <a:t>Difficulty organizing</a:t>
            </a:r>
          </a:p>
          <a:p>
            <a:r>
              <a:rPr lang="en-US" dirty="0" smtClean="0">
                <a:latin typeface="Calibri" pitchFamily="34" charset="0"/>
              </a:rPr>
              <a:t>Difficulty action monitoring</a:t>
            </a:r>
          </a:p>
          <a:p>
            <a:r>
              <a:rPr lang="en-US" dirty="0" smtClean="0">
                <a:latin typeface="Calibri" pitchFamily="34" charset="0"/>
              </a:rPr>
              <a:t>Difficulty initiating</a:t>
            </a:r>
          </a:p>
          <a:p>
            <a:r>
              <a:rPr lang="en-US" dirty="0" smtClean="0">
                <a:latin typeface="Calibri" pitchFamily="34" charset="0"/>
              </a:rPr>
              <a:t>Difficulty setting goals and sub-goals (that is, breaking down a large project into small, manageable parts)</a:t>
            </a:r>
          </a:p>
          <a:p>
            <a:endParaRPr lang="en-US" dirty="0"/>
          </a:p>
        </p:txBody>
      </p:sp>
      <p:sp>
        <p:nvSpPr>
          <p:cNvPr id="5" name="Content Placeholder 4"/>
          <p:cNvSpPr>
            <a:spLocks noGrp="1"/>
          </p:cNvSpPr>
          <p:nvPr>
            <p:ph sz="half" idx="2"/>
          </p:nvPr>
        </p:nvSpPr>
        <p:spPr/>
        <p:txBody>
          <a:bodyPr>
            <a:normAutofit lnSpcReduction="10000"/>
          </a:bodyPr>
          <a:lstStyle/>
          <a:p>
            <a:r>
              <a:rPr lang="en-US" dirty="0" smtClean="0">
                <a:latin typeface="Calibri" pitchFamily="34" charset="0"/>
              </a:rPr>
              <a:t>Mastering the job application process</a:t>
            </a:r>
          </a:p>
          <a:p>
            <a:r>
              <a:rPr lang="en-US" dirty="0" smtClean="0">
                <a:latin typeface="Calibri" pitchFamily="34" charset="0"/>
              </a:rPr>
              <a:t>Adapting to new job routines</a:t>
            </a:r>
          </a:p>
          <a:p>
            <a:r>
              <a:rPr lang="en-US" dirty="0" smtClean="0">
                <a:latin typeface="Calibri" pitchFamily="34" charset="0"/>
              </a:rPr>
              <a:t>Communication</a:t>
            </a:r>
          </a:p>
          <a:p>
            <a:r>
              <a:rPr lang="en-US" dirty="0" smtClean="0">
                <a:latin typeface="Calibri" pitchFamily="34" charset="0"/>
              </a:rPr>
              <a:t>Navigating social interactions with supervisors and coworkers</a:t>
            </a:r>
          </a:p>
          <a:p>
            <a:endParaRPr lang="en-US" dirty="0"/>
          </a:p>
        </p:txBody>
      </p:sp>
      <p:sp>
        <p:nvSpPr>
          <p:cNvPr id="2" name="Title 1"/>
          <p:cNvSpPr>
            <a:spLocks noGrp="1"/>
          </p:cNvSpPr>
          <p:nvPr>
            <p:ph type="title"/>
          </p:nvPr>
        </p:nvSpPr>
        <p:spPr/>
        <p:txBody>
          <a:bodyPr>
            <a:normAutofit fontScale="90000"/>
          </a:bodyPr>
          <a:lstStyle/>
          <a:p>
            <a:pPr algn="ctr"/>
            <a:r>
              <a:rPr lang="en-US" b="1" dirty="0" smtClean="0"/>
              <a:t>Academic and Vocational</a:t>
            </a:r>
            <a:br>
              <a:rPr lang="en-US" b="1" dirty="0" smtClean="0"/>
            </a:b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1866</TotalTime>
  <Words>975</Words>
  <Application>Microsoft Office PowerPoint</Application>
  <PresentationFormat>On-screen Show (4:3)</PresentationFormat>
  <Paragraphs>109</Paragraphs>
  <Slides>11</Slides>
  <Notes>7</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Understanding Autism</vt:lpstr>
      <vt:lpstr>What is Autism? </vt:lpstr>
      <vt:lpstr>Who Are They?</vt:lpstr>
      <vt:lpstr>Autism Spectrum Disorders</vt:lpstr>
      <vt:lpstr>Statistics </vt:lpstr>
      <vt:lpstr>What it looks like</vt:lpstr>
      <vt:lpstr> Qualitative Impairment in      Social and Communication Skills. </vt:lpstr>
      <vt:lpstr>Sensory</vt:lpstr>
      <vt:lpstr>Academic and Vocational </vt:lpstr>
      <vt:lpstr>Activity</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Pervasive Developmental Disorders</dc:title>
  <dc:creator>Jamie</dc:creator>
  <cp:lastModifiedBy>Jamie</cp:lastModifiedBy>
  <cp:revision>73</cp:revision>
  <dcterms:created xsi:type="dcterms:W3CDTF">2011-11-16T03:32:49Z</dcterms:created>
  <dcterms:modified xsi:type="dcterms:W3CDTF">2011-12-04T19:18:58Z</dcterms:modified>
</cp:coreProperties>
</file>